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5" r:id="rId2"/>
    <p:sldId id="462" r:id="rId3"/>
    <p:sldId id="461" r:id="rId4"/>
    <p:sldId id="463" r:id="rId5"/>
    <p:sldId id="464" r:id="rId6"/>
    <p:sldId id="465" r:id="rId7"/>
    <p:sldId id="466" r:id="rId8"/>
    <p:sldId id="468" r:id="rId9"/>
    <p:sldId id="467" r:id="rId10"/>
    <p:sldId id="469" r:id="rId11"/>
    <p:sldId id="470" r:id="rId12"/>
    <p:sldId id="471" r:id="rId13"/>
    <p:sldId id="290" r:id="rId14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285"/>
            <p14:sldId id="462"/>
            <p14:sldId id="461"/>
            <p14:sldId id="463"/>
            <p14:sldId id="464"/>
            <p14:sldId id="465"/>
            <p14:sldId id="466"/>
            <p14:sldId id="468"/>
            <p14:sldId id="467"/>
            <p14:sldId id="469"/>
            <p14:sldId id="470"/>
            <p14:sldId id="471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xikun" initials="j" lastIdx="0" clrIdx="0">
    <p:extLst>
      <p:ext uri="{19B8F6BF-5375-455C-9EA6-DF929625EA0E}">
        <p15:presenceInfo xmlns:p15="http://schemas.microsoft.com/office/powerpoint/2012/main" userId="bfe37c5d05aa5260" providerId="Windows Live"/>
      </p:ext>
    </p:extLst>
  </p:cmAuthor>
  <p:cmAuthor id="2" name="xkjia" initials="x" lastIdx="2" clrIdx="1">
    <p:extLst>
      <p:ext uri="{19B8F6BF-5375-455C-9EA6-DF929625EA0E}">
        <p15:presenceInfo xmlns:p15="http://schemas.microsoft.com/office/powerpoint/2012/main" userId="xkj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79" autoAdjust="0"/>
    <p:restoredTop sz="75178" autoAdjust="0"/>
  </p:normalViewPr>
  <p:slideViewPr>
    <p:cSldViewPr snapToGrid="0">
      <p:cViewPr>
        <p:scale>
          <a:sx n="75" d="100"/>
          <a:sy n="75" d="100"/>
        </p:scale>
        <p:origin x="56" y="22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4022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2022/3/26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2022/3/26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541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8709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848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0687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040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147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93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构建了一个全新实现，来测试协议的可理解性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用自己的经验用自己的话详细描述协议，明确处理协议的微妙之处</a:t>
            </a:r>
          </a:p>
          <a:p>
            <a:r>
              <a:rPr lang="en-US" altLang="zh-CN" dirty="0"/>
              <a:t>3.</a:t>
            </a:r>
            <a:r>
              <a:rPr lang="zh-CN" altLang="en-US" dirty="0"/>
              <a:t>开发了一个事件驱动的分布式系统模拟器，模拟了原始论文的实验</a:t>
            </a:r>
          </a:p>
          <a:p>
            <a:r>
              <a:rPr lang="en-US" altLang="zh-CN" dirty="0"/>
              <a:t>4.</a:t>
            </a:r>
            <a:r>
              <a:rPr lang="zh-CN" altLang="en-US" dirty="0"/>
              <a:t>总结了测试过程，并与之前的研究进行了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33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1.Trace Checker</a:t>
            </a:r>
            <a:r>
              <a:rPr lang="zh-CN" altLang="en-US" dirty="0"/>
              <a:t>使用模拟器的集群整体视图来验证协议的安全保证</a:t>
            </a:r>
            <a:endParaRPr lang="en-US" altLang="zh-CN" dirty="0"/>
          </a:p>
          <a:p>
            <a:r>
              <a:rPr lang="en-US" altLang="zh-CN" dirty="0"/>
              <a:t>2.SPL</a:t>
            </a:r>
            <a:r>
              <a:rPr lang="zh-CN" altLang="en-US" dirty="0"/>
              <a:t>将</a:t>
            </a:r>
            <a:r>
              <a:rPr lang="en-US" altLang="zh-CN" dirty="0"/>
              <a:t>Raft</a:t>
            </a:r>
            <a:r>
              <a:rPr lang="zh-CN" altLang="en-US" dirty="0"/>
              <a:t>节点建模为非确定性有限状态自动机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303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974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918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963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48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54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>
            <a:fillRect/>
          </a:stretch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657" y="1782136"/>
            <a:ext cx="10559143" cy="4085264"/>
          </a:xfrm>
          <a:prstGeom prst="rect">
            <a:avLst/>
          </a:prstGeom>
        </p:spPr>
        <p:txBody>
          <a:bodyPr/>
          <a:lstStyle>
            <a:lvl1pPr marL="384175" indent="-384175">
              <a:buFont typeface="Wingdings" panose="05000000000000000000" pitchFamily="2" charset="2"/>
              <a:buChar char="Ø"/>
              <a:defRPr sz="2000"/>
            </a:lvl1pPr>
            <a:lvl2pPr marL="914400" indent="-384175">
              <a:buFont typeface="Wingdings" panose="05000000000000000000" pitchFamily="2" charset="2"/>
              <a:buChar char="Ø"/>
              <a:defRPr sz="1800" i="0"/>
            </a:lvl2pPr>
            <a:lvl3pPr marL="1371600" indent="-384175">
              <a:buFont typeface="Wingdings" panose="05000000000000000000" pitchFamily="2" charset="2"/>
              <a:buChar char="Ø"/>
              <a:defRPr sz="1600"/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>
              <a:fillRect/>
            </a:stretch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>
            <a:fillRect/>
          </a:stretch>
        </p:blipFill>
        <p:spPr>
          <a:xfrm>
            <a:off x="-48002" y="-93452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/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Subtitle 2"/>
          <p:cNvSpPr txBox="1"/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2022/3/26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4" y="3919122"/>
            <a:ext cx="121835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《Raft Refloated: Do We Have Consensus?》</a:t>
            </a:r>
          </a:p>
          <a:p>
            <a:pPr algn="ctr"/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Heidi Howard   Malte Schwarzkopf    Anil Madhavapeddy    Jon Crowcroft</a:t>
            </a: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Cambridge Computer Laboratory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 Results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0566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BFD539-EFB4-47CA-96B4-E1B624C8D37D}"/>
              </a:ext>
            </a:extLst>
          </p:cNvPr>
          <p:cNvSpPr txBox="1"/>
          <p:nvPr/>
        </p:nvSpPr>
        <p:spPr>
          <a:xfrm>
            <a:off x="461434" y="1175712"/>
            <a:ext cx="10909300" cy="980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Original Results</a:t>
            </a:r>
          </a:p>
          <a:p>
            <a:pPr algn="just">
              <a:lnSpc>
                <a:spcPct val="125000"/>
              </a:lnSpc>
            </a:pPr>
            <a:r>
              <a:rPr lang="en-US" altLang="zh-CN" sz="2000" dirty="0">
                <a:latin typeface="+mj-ea"/>
              </a:rPr>
              <a:t>	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52E5497-A433-4887-90CF-D91A3F17D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831" y="1748376"/>
            <a:ext cx="9996505" cy="435710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B7461D2-CD1E-4FBE-B54B-6C8E722BC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443" y="89640"/>
            <a:ext cx="4153113" cy="178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280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 Results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0566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BFD539-EFB4-47CA-96B4-E1B624C8D37D}"/>
              </a:ext>
            </a:extLst>
          </p:cNvPr>
          <p:cNvSpPr txBox="1"/>
          <p:nvPr/>
        </p:nvSpPr>
        <p:spPr>
          <a:xfrm>
            <a:off x="461434" y="1175712"/>
            <a:ext cx="10909300" cy="980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Reproduction Results</a:t>
            </a:r>
          </a:p>
          <a:p>
            <a:pPr algn="just">
              <a:lnSpc>
                <a:spcPct val="125000"/>
              </a:lnSpc>
            </a:pPr>
            <a:r>
              <a:rPr lang="en-US" altLang="zh-CN" sz="2000" dirty="0">
                <a:latin typeface="+mj-ea"/>
              </a:rPr>
              <a:t>	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96BD9B-AF6B-4DBF-AAC1-A68FCAF68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663" y="1966746"/>
            <a:ext cx="9220674" cy="41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22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 Results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0566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BFD539-EFB4-47CA-96B4-E1B624C8D37D}"/>
              </a:ext>
            </a:extLst>
          </p:cNvPr>
          <p:cNvSpPr txBox="1"/>
          <p:nvPr/>
        </p:nvSpPr>
        <p:spPr>
          <a:xfrm>
            <a:off x="461434" y="1175712"/>
            <a:ext cx="10909300" cy="58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Optimization	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473BBC4-1776-4CFC-91F9-33B6BCED9007}"/>
              </a:ext>
            </a:extLst>
          </p:cNvPr>
          <p:cNvSpPr txBox="1"/>
          <p:nvPr/>
        </p:nvSpPr>
        <p:spPr>
          <a:xfrm>
            <a:off x="1208617" y="1791265"/>
            <a:ext cx="6159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1.Different Follower and Candidate Timers.</a:t>
            </a:r>
          </a:p>
          <a:p>
            <a:r>
              <a:rPr lang="en-US" altLang="zh-CN" dirty="0"/>
              <a:t>2. Binary Exponential Backoff.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D5E3546-8B22-49A5-9ADC-AD3BFCA18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34" y="2819400"/>
            <a:ext cx="3480465" cy="282819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D67567F-49AD-4E01-9C54-B990AA054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1667" y="2912705"/>
            <a:ext cx="3581693" cy="282819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981AF1D-6F7D-4E07-A57C-2509D00224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4510" y="2912705"/>
            <a:ext cx="3617820" cy="282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84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29950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+mn-lt"/>
              </a:rPr>
              <a:t>Q &amp; A</a:t>
            </a:r>
            <a:endParaRPr lang="zh-CN" altLang="en-US" sz="2400" b="1" dirty="0">
              <a:latin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43169" y="4008261"/>
            <a:ext cx="2719720" cy="6463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600" b="1" spc="50" dirty="0">
                <a:ln w="9525" cmpd="sng">
                  <a:noFill/>
                  <a:prstDash val="solid"/>
                </a:ln>
                <a:solidFill>
                  <a:srgbClr val="9C0C15"/>
                </a:solidFill>
                <a:effectLst/>
              </a:rPr>
              <a:t>Thank You!</a:t>
            </a:r>
            <a:endParaRPr lang="zh-CN" altLang="en-US" sz="3600" b="1" spc="50" dirty="0">
              <a:ln w="9525" cmpd="sng">
                <a:noFill/>
                <a:prstDash val="solid"/>
              </a:ln>
              <a:solidFill>
                <a:srgbClr val="9C0C15"/>
              </a:solidFill>
              <a:effectLst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104" y="2632480"/>
            <a:ext cx="2981960" cy="1103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Abstract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321073"/>
            <a:ext cx="8839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+mj-ea"/>
                <a:ea typeface="+mj-ea"/>
                <a:cs typeface="Times New Roman" panose="02020603050405020304" pitchFamily="18" charset="0"/>
              </a:rPr>
              <a:t>Raft is a new consensus protocol that is understandable     </a:t>
            </a:r>
          </a:p>
          <a:p>
            <a:pPr lvl="1"/>
            <a:r>
              <a:rPr lang="en-US" sz="2400" b="1" dirty="0">
                <a:latin typeface="+mj-ea"/>
                <a:ea typeface="+mj-ea"/>
                <a:cs typeface="Times New Roman" panose="02020603050405020304" pitchFamily="18" charset="0"/>
              </a:rPr>
              <a:t>with no loss of performance or accuracy</a:t>
            </a:r>
            <a:r>
              <a:rPr lang="zh-CN" altLang="en-US" sz="2400" b="1" dirty="0"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endParaRPr lang="en-US" altLang="zh-CN" sz="2800" b="1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930322-DDBD-45F9-9ECF-7A99AF1C11E3}"/>
              </a:ext>
            </a:extLst>
          </p:cNvPr>
          <p:cNvSpPr txBox="1"/>
          <p:nvPr/>
        </p:nvSpPr>
        <p:spPr>
          <a:xfrm>
            <a:off x="516194" y="2330245"/>
            <a:ext cx="9601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·</a:t>
            </a:r>
            <a:r>
              <a:rPr lang="en-US" altLang="zh-CN" dirty="0"/>
              <a:t>Repeat the performance analysis.</a:t>
            </a:r>
          </a:p>
          <a:p>
            <a:endParaRPr lang="en-US" altLang="zh-CN" sz="2400" b="1" dirty="0"/>
          </a:p>
          <a:p>
            <a:r>
              <a:rPr lang="en-US" altLang="zh-CN" sz="2400" b="1" dirty="0"/>
              <a:t>·</a:t>
            </a:r>
            <a:r>
              <a:rPr lang="en-US" altLang="zh-CN" dirty="0"/>
              <a:t>Developed a clean-slate implementation and built an event-driven simulation framework .</a:t>
            </a:r>
          </a:p>
          <a:p>
            <a:endParaRPr lang="en-US" altLang="zh-CN" sz="2400" b="1" dirty="0"/>
          </a:p>
          <a:p>
            <a:r>
              <a:rPr lang="en-US" altLang="zh-CN" sz="2400" b="1" dirty="0"/>
              <a:t>·</a:t>
            </a:r>
            <a:r>
              <a:rPr lang="en-US" altLang="zh-CN" dirty="0"/>
              <a:t>Propose several optimizations to the Raft protocol and demonstrate their effectiveness under contention.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·</a:t>
            </a:r>
            <a:r>
              <a:rPr lang="en-US" altLang="zh-CN" dirty="0"/>
              <a:t>Empirically validate the correctness of the Raft protocol invariants and evaluate Raft’s understandability claims.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77233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BAEC15-2B13-469E-9167-FB71C58D0F80}"/>
              </a:ext>
            </a:extLst>
          </p:cNvPr>
          <p:cNvSpPr txBox="1"/>
          <p:nvPr/>
        </p:nvSpPr>
        <p:spPr>
          <a:xfrm>
            <a:off x="431800" y="1371600"/>
            <a:ext cx="109093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latin typeface="+mj-ea"/>
                <a:ea typeface="+mj-ea"/>
              </a:rPr>
              <a:t>· </a:t>
            </a:r>
            <a:r>
              <a:rPr lang="en-US" altLang="zh-CN" sz="2000" dirty="0">
                <a:latin typeface="+mj-ea"/>
                <a:ea typeface="+mj-ea"/>
              </a:rPr>
              <a:t>The inherent complexity of </a:t>
            </a:r>
            <a:r>
              <a:rPr lang="en-US" altLang="zh-CN" sz="2000" b="1" dirty="0">
                <a:latin typeface="+mj-ea"/>
                <a:ea typeface="+mj-ea"/>
              </a:rPr>
              <a:t>distributed consensus</a:t>
            </a:r>
            <a:r>
              <a:rPr lang="zh-CN" altLang="en-US" sz="2000" b="1" dirty="0">
                <a:latin typeface="+mj-ea"/>
                <a:ea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hampers their understandability, and complex configuration makes it challenging to replicate experimental setups exactly.</a:t>
            </a:r>
          </a:p>
          <a:p>
            <a:pPr algn="just"/>
            <a:endParaRPr lang="en-US" altLang="zh-CN" sz="2000" dirty="0">
              <a:latin typeface="+mj-ea"/>
              <a:ea typeface="+mj-ea"/>
            </a:endParaRPr>
          </a:p>
          <a:p>
            <a:pPr algn="just"/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Paxos is the "gold standard" algorithm in distributed consensus , but its under-specification has led to divergent interpretations and implementations , and hardly</a:t>
            </a:r>
          </a:p>
          <a:p>
            <a:pPr algn="just"/>
            <a:r>
              <a:rPr lang="en-US" altLang="zh-CN" sz="2000" dirty="0">
                <a:latin typeface="+mj-ea"/>
              </a:rPr>
              <a:t>any implementations are publicly available.</a:t>
            </a:r>
          </a:p>
          <a:p>
            <a:pPr algn="just"/>
            <a:endParaRPr lang="en-US" altLang="zh-CN" sz="2000" dirty="0">
              <a:latin typeface="+mj-ea"/>
            </a:endParaRPr>
          </a:p>
          <a:p>
            <a:pPr algn="just"/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Raft is a new distributed consensus protocol that was designed to address these problems. But we don't know if it has the advantages the author claims.</a:t>
            </a:r>
          </a:p>
          <a:p>
            <a:pPr algn="just"/>
            <a:endParaRPr lang="en-US" altLang="zh-CN" sz="2000" dirty="0">
              <a:latin typeface="+mj-ea"/>
            </a:endParaRPr>
          </a:p>
          <a:p>
            <a:pPr algn="just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37278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BAEC15-2B13-469E-9167-FB71C58D0F80}"/>
              </a:ext>
            </a:extLst>
          </p:cNvPr>
          <p:cNvSpPr txBox="1"/>
          <p:nvPr/>
        </p:nvSpPr>
        <p:spPr>
          <a:xfrm>
            <a:off x="431800" y="1371600"/>
            <a:ext cx="109093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zh-CN" sz="2000" dirty="0">
              <a:latin typeface="+mj-ea"/>
            </a:endParaRPr>
          </a:p>
          <a:p>
            <a:pPr algn="just"/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439D06-2ED0-4CFB-9E5E-764A00BF6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714" y="1362591"/>
            <a:ext cx="3828571" cy="412380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EECFD9-5512-472F-B77A-AD642E61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1562590"/>
            <a:ext cx="4314586" cy="393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10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BAEC15-2B13-469E-9167-FB71C58D0F80}"/>
              </a:ext>
            </a:extLst>
          </p:cNvPr>
          <p:cNvSpPr txBox="1"/>
          <p:nvPr/>
        </p:nvSpPr>
        <p:spPr>
          <a:xfrm>
            <a:off x="431800" y="1371600"/>
            <a:ext cx="10909300" cy="4836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Raft consensus operates under the same set of assumptions as Multi-Paxos.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1. The distributed system is asynchronous.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2. Network communication between nodes is unreliable.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3. Byzantine failures cannot occur.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4. Clients  must communicate with the cluster via the current leader.</a:t>
            </a:r>
          </a:p>
          <a:p>
            <a:pPr algn="just">
              <a:lnSpc>
                <a:spcPct val="125000"/>
              </a:lnSpc>
            </a:pPr>
            <a:endParaRPr lang="en-US" altLang="zh-CN" dirty="0"/>
          </a:p>
          <a:p>
            <a:pPr algn="just"/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Furthermore, Raft makes the following implementation assumptions, some of which  </a:t>
            </a:r>
          </a:p>
          <a:p>
            <a:pPr algn="just"/>
            <a:r>
              <a:rPr lang="en-US" altLang="zh-CN" sz="2000" dirty="0">
                <a:latin typeface="+mj-ea"/>
              </a:rPr>
              <a:t>   can be relaxed with further engineering effort:</a:t>
            </a:r>
          </a:p>
          <a:p>
            <a:pPr algn="just">
              <a:lnSpc>
                <a:spcPct val="125000"/>
              </a:lnSpc>
            </a:pPr>
            <a:r>
              <a:rPr lang="en-US" altLang="zh-CN" sz="2000" dirty="0">
                <a:latin typeface="+mj-ea"/>
              </a:rPr>
              <a:t>	</a:t>
            </a:r>
            <a:r>
              <a:rPr lang="en-US" altLang="zh-CN" dirty="0"/>
              <a:t>1. The protocol has access to infinitely large, monotonically increasing values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2. The state machines running on each node all start in the same state and respond deterministically 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    to client operations;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3. The storage is infinite and can’t be corrupted, and using WAL.</a:t>
            </a:r>
          </a:p>
          <a:p>
            <a:pPr algn="just">
              <a:lnSpc>
                <a:spcPct val="125000"/>
              </a:lnSpc>
            </a:pPr>
            <a:r>
              <a:rPr lang="en-US" altLang="zh-CN" dirty="0"/>
              <a:t>	4. Nodes  are statically configured with a knowledge of all other nodes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38429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7DCFC9-ABB2-4151-B5C0-CA09ACBBF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80" y="2162414"/>
            <a:ext cx="4891141" cy="28413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9C256EA-CACE-4719-AF5D-32C81E648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409" y="1665975"/>
            <a:ext cx="3963791" cy="383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532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F506C45-BFD4-4F96-A151-74C1D033B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484" y="1994421"/>
            <a:ext cx="9079031" cy="295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890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3BBBAAE-98CB-4862-A3B1-8DAF484CB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844" y="1984300"/>
            <a:ext cx="9267297" cy="298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65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297747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 Implementation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7500" y="981861"/>
            <a:ext cx="1197475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BFD539-EFB4-47CA-96B4-E1B624C8D37D}"/>
              </a:ext>
            </a:extLst>
          </p:cNvPr>
          <p:cNvSpPr txBox="1"/>
          <p:nvPr/>
        </p:nvSpPr>
        <p:spPr>
          <a:xfrm>
            <a:off x="503767" y="1966746"/>
            <a:ext cx="10909300" cy="256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800" dirty="0">
                <a:latin typeface="+mj-ea"/>
              </a:rPr>
              <a:t>· </a:t>
            </a:r>
            <a:r>
              <a:rPr lang="en-US" altLang="zh-CN" sz="2000" dirty="0">
                <a:latin typeface="+mj-ea"/>
              </a:rPr>
              <a:t>Using a modular </a:t>
            </a:r>
            <a:r>
              <a:rPr lang="en-US" altLang="zh-CN" sz="2000" dirty="0" err="1">
                <a:latin typeface="+mj-ea"/>
              </a:rPr>
              <a:t>OCaml</a:t>
            </a:r>
            <a:r>
              <a:rPr lang="en-US" altLang="zh-CN" sz="2000" dirty="0">
                <a:latin typeface="+mj-ea"/>
              </a:rPr>
              <a:t>-based approach, we: (</a:t>
            </a:r>
            <a:r>
              <a:rPr lang="en-US" altLang="zh-CN" sz="2000" dirty="0" err="1">
                <a:latin typeface="+mj-ea"/>
              </a:rPr>
              <a:t>i</a:t>
            </a:r>
            <a:r>
              <a:rPr lang="en-US" altLang="zh-CN" sz="2000" dirty="0">
                <a:latin typeface="+mj-ea"/>
              </a:rPr>
              <a:t>) separated the Raft protocol’s state</a:t>
            </a:r>
          </a:p>
          <a:p>
            <a:pPr algn="just">
              <a:lnSpc>
                <a:spcPct val="125000"/>
              </a:lnSpc>
            </a:pPr>
            <a:r>
              <a:rPr lang="en-US" altLang="zh-CN" sz="2000" dirty="0">
                <a:latin typeface="+mj-ea"/>
              </a:rPr>
              <a:t>transitions; and (ii) built domain-specific frontends such as  trace checker and simulation framework.</a:t>
            </a:r>
          </a:p>
          <a:p>
            <a:pPr algn="just">
              <a:lnSpc>
                <a:spcPct val="125000"/>
              </a:lnSpc>
            </a:pPr>
            <a:endParaRPr lang="en-US" altLang="zh-CN" sz="2000" dirty="0">
              <a:latin typeface="+mj-ea"/>
            </a:endParaRPr>
          </a:p>
          <a:p>
            <a:pPr algn="just">
              <a:lnSpc>
                <a:spcPct val="125000"/>
              </a:lnSpc>
            </a:pPr>
            <a:r>
              <a:rPr lang="en-US" altLang="zh-CN" sz="2400" dirty="0">
                <a:latin typeface="+mj-ea"/>
              </a:rPr>
              <a:t>· </a:t>
            </a:r>
            <a:r>
              <a:rPr lang="en-US" altLang="zh-CN" sz="1800" dirty="0">
                <a:latin typeface="+mj-ea"/>
              </a:rPr>
              <a:t>Simulator supports Discrete Event Simulation (DES) and Real-time Event Simulation (RES) to vary the trade-off between simulation accuracy and time.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7921028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10202</TotalTime>
  <Words>534</Words>
  <Application>Microsoft Office PowerPoint</Application>
  <PresentationFormat>宽屏</PresentationFormat>
  <Paragraphs>85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微软雅黑</vt:lpstr>
      <vt:lpstr>Arial</vt:lpstr>
      <vt:lpstr>Arial Black</vt:lpstr>
      <vt:lpstr>Calibri</vt:lpstr>
      <vt:lpstr>Franklin Gothic Book</vt:lpstr>
      <vt:lpstr>Times New Roman</vt:lpstr>
      <vt:lpstr>Wingdings</vt:lpstr>
      <vt:lpstr>Crop</vt:lpstr>
      <vt:lpstr>PowerPoint 演示文稿</vt:lpstr>
      <vt:lpstr>Abstract</vt:lpstr>
      <vt:lpstr>Introduction</vt:lpstr>
      <vt:lpstr>Introduction</vt:lpstr>
      <vt:lpstr>BackGround</vt:lpstr>
      <vt:lpstr>BackGround</vt:lpstr>
      <vt:lpstr>BackGround</vt:lpstr>
      <vt:lpstr>BackGround</vt:lpstr>
      <vt:lpstr> Implementation</vt:lpstr>
      <vt:lpstr> Results</vt:lpstr>
      <vt:lpstr> Results</vt:lpstr>
      <vt:lpstr> Results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郭 瀚文</cp:lastModifiedBy>
  <cp:revision>922</cp:revision>
  <cp:lastPrinted>2021-05-18T05:46:40Z</cp:lastPrinted>
  <dcterms:created xsi:type="dcterms:W3CDTF">2017-10-16T12:06:00Z</dcterms:created>
  <dcterms:modified xsi:type="dcterms:W3CDTF">2022-03-26T05:53:20Z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